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8288000" cy="10287000"/>
  <p:notesSz cx="6858000" cy="9144000"/>
  <p:embeddedFontLst>
    <p:embeddedFont>
      <p:font typeface="League Spartan" panose="020B0604020202020204" charset="0"/>
      <p:regular r:id="rId13"/>
    </p:embeddedFont>
    <p:embeddedFont>
      <p:font typeface="Open Sauce" panose="020B0604020202020204" charset="0"/>
      <p:regular r:id="rId14"/>
    </p:embeddedFont>
    <p:embeddedFont>
      <p:font typeface="Open Sauce Bold" panose="020B0604020202020204" charset="0"/>
      <p:regular r:id="rId15"/>
    </p:embeddedFont>
    <p:embeddedFont>
      <p:font typeface="Open Sauce Light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260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9.sv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5.png"/><Relationship Id="rId7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 dirty="0"/>
          </a:p>
        </p:txBody>
      </p:sp>
      <p:sp>
        <p:nvSpPr>
          <p:cNvPr id="3" name="Freeform 3"/>
          <p:cNvSpPr/>
          <p:nvPr/>
        </p:nvSpPr>
        <p:spPr>
          <a:xfrm rot="819931">
            <a:off x="1808126" y="3749750"/>
            <a:ext cx="2807939" cy="2721149"/>
          </a:xfrm>
          <a:custGeom>
            <a:avLst/>
            <a:gdLst/>
            <a:ahLst/>
            <a:cxnLst/>
            <a:rect l="l" t="t" r="r" b="b"/>
            <a:pathLst>
              <a:path w="2807939" h="2721149">
                <a:moveTo>
                  <a:pt x="0" y="0"/>
                </a:moveTo>
                <a:lnTo>
                  <a:pt x="2807940" y="0"/>
                </a:lnTo>
                <a:lnTo>
                  <a:pt x="2807940" y="2721148"/>
                </a:lnTo>
                <a:lnTo>
                  <a:pt x="0" y="27211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4" name="Freeform 4"/>
          <p:cNvSpPr/>
          <p:nvPr/>
        </p:nvSpPr>
        <p:spPr>
          <a:xfrm flipH="1">
            <a:off x="7184517" y="1028700"/>
            <a:ext cx="3148307" cy="2833476"/>
          </a:xfrm>
          <a:custGeom>
            <a:avLst/>
            <a:gdLst/>
            <a:ahLst/>
            <a:cxnLst/>
            <a:rect l="l" t="t" r="r" b="b"/>
            <a:pathLst>
              <a:path w="3148307" h="2833476">
                <a:moveTo>
                  <a:pt x="3148307" y="0"/>
                </a:moveTo>
                <a:lnTo>
                  <a:pt x="0" y="0"/>
                </a:lnTo>
                <a:lnTo>
                  <a:pt x="0" y="2833476"/>
                </a:lnTo>
                <a:lnTo>
                  <a:pt x="3148307" y="2833476"/>
                </a:lnTo>
                <a:lnTo>
                  <a:pt x="314830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6" name="Freeform 6"/>
          <p:cNvSpPr/>
          <p:nvPr/>
        </p:nvSpPr>
        <p:spPr>
          <a:xfrm>
            <a:off x="12528104" y="2649277"/>
            <a:ext cx="4013277" cy="4114800"/>
          </a:xfrm>
          <a:custGeom>
            <a:avLst/>
            <a:gdLst/>
            <a:ahLst/>
            <a:cxnLst/>
            <a:rect l="l" t="t" r="r" b="b"/>
            <a:pathLst>
              <a:path w="4013277" h="4114800">
                <a:moveTo>
                  <a:pt x="0" y="0"/>
                </a:moveTo>
                <a:lnTo>
                  <a:pt x="4013276" y="0"/>
                </a:lnTo>
                <a:lnTo>
                  <a:pt x="40132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7" name="TextBox 7"/>
          <p:cNvSpPr txBox="1"/>
          <p:nvPr/>
        </p:nvSpPr>
        <p:spPr>
          <a:xfrm>
            <a:off x="789467" y="8977630"/>
            <a:ext cx="43210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A6A6A6"/>
                </a:solidFill>
                <a:latin typeface="League Spartan"/>
              </a:rPr>
              <a:t>Pendi, Huber, Meierlohr, Hörter</a:t>
            </a: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8F3DCF06-A444-D0A5-AB63-879A5F339E4D}"/>
              </a:ext>
            </a:extLst>
          </p:cNvPr>
          <p:cNvSpPr/>
          <p:nvPr/>
        </p:nvSpPr>
        <p:spPr>
          <a:xfrm>
            <a:off x="6344664" y="7857501"/>
            <a:ext cx="4828015" cy="8284379"/>
          </a:xfrm>
          <a:custGeom>
            <a:avLst/>
            <a:gdLst/>
            <a:ahLst/>
            <a:cxnLst/>
            <a:rect l="l" t="t" r="r" b="b"/>
            <a:pathLst>
              <a:path w="4828015" h="8284379">
                <a:moveTo>
                  <a:pt x="0" y="0"/>
                </a:moveTo>
                <a:lnTo>
                  <a:pt x="4828015" y="0"/>
                </a:lnTo>
                <a:lnTo>
                  <a:pt x="4828015" y="8284379"/>
                </a:lnTo>
                <a:lnTo>
                  <a:pt x="0" y="828437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EA94D7EE-1DB2-4100-D8AE-CE3B51FC5DFA}"/>
              </a:ext>
            </a:extLst>
          </p:cNvPr>
          <p:cNvSpPr txBox="1"/>
          <p:nvPr/>
        </p:nvSpPr>
        <p:spPr>
          <a:xfrm>
            <a:off x="12938218" y="8977630"/>
            <a:ext cx="4321082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380"/>
              </a:lnSpc>
            </a:pPr>
            <a:r>
              <a:rPr lang="en-US" sz="1700" dirty="0">
                <a:solidFill>
                  <a:srgbClr val="000000"/>
                </a:solidFill>
                <a:latin typeface="Open Sauce Light"/>
              </a:rPr>
              <a:t>St. Gallen, CH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F19EA12F-083C-1D79-124A-05186A1BF3DA}"/>
              </a:ext>
            </a:extLst>
          </p:cNvPr>
          <p:cNvSpPr txBox="1"/>
          <p:nvPr/>
        </p:nvSpPr>
        <p:spPr>
          <a:xfrm>
            <a:off x="12938218" y="8618220"/>
            <a:ext cx="4321082" cy="309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League Spartan"/>
              </a:rPr>
              <a:t>22/03/2024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85556" y="47365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/>
          </a:p>
        </p:txBody>
      </p:sp>
      <p:grpSp>
        <p:nvGrpSpPr>
          <p:cNvPr id="3" name="Group 3"/>
          <p:cNvGrpSpPr/>
          <p:nvPr/>
        </p:nvGrpSpPr>
        <p:grpSpPr>
          <a:xfrm>
            <a:off x="1028700" y="8907589"/>
            <a:ext cx="268055" cy="350711"/>
            <a:chOff x="0" y="0"/>
            <a:chExt cx="357406" cy="467614"/>
          </a:xfrm>
        </p:grpSpPr>
        <p:sp>
          <p:nvSpPr>
            <p:cNvPr id="4" name="Freeform 4"/>
            <p:cNvSpPr/>
            <p:nvPr/>
          </p:nvSpPr>
          <p:spPr>
            <a:xfrm rot="-5400000">
              <a:off x="40597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Freeform 5"/>
            <p:cNvSpPr/>
            <p:nvPr/>
          </p:nvSpPr>
          <p:spPr>
            <a:xfrm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6" name="Freeform 6"/>
          <p:cNvSpPr/>
          <p:nvPr/>
        </p:nvSpPr>
        <p:spPr>
          <a:xfrm>
            <a:off x="6248400" y="1264466"/>
            <a:ext cx="4828015" cy="8284379"/>
          </a:xfrm>
          <a:custGeom>
            <a:avLst/>
            <a:gdLst/>
            <a:ahLst/>
            <a:cxnLst/>
            <a:rect l="l" t="t" r="r" b="b"/>
            <a:pathLst>
              <a:path w="4828015" h="8284379">
                <a:moveTo>
                  <a:pt x="0" y="0"/>
                </a:moveTo>
                <a:lnTo>
                  <a:pt x="4828015" y="0"/>
                </a:lnTo>
                <a:lnTo>
                  <a:pt x="4828015" y="8284379"/>
                </a:lnTo>
                <a:lnTo>
                  <a:pt x="0" y="8284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7" name="TextBox 7"/>
          <p:cNvSpPr txBox="1"/>
          <p:nvPr/>
        </p:nvSpPr>
        <p:spPr>
          <a:xfrm>
            <a:off x="1296755" y="3324859"/>
            <a:ext cx="4452905" cy="854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4999">
                <a:solidFill>
                  <a:srgbClr val="000000"/>
                </a:solidFill>
                <a:latin typeface="League Spartan"/>
              </a:rPr>
              <a:t>SAFE SPACES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5898" y="4302443"/>
            <a:ext cx="402376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Light"/>
              </a:rPr>
              <a:t>Pinpointing Help,  Saving Lives 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16569" y="2242840"/>
            <a:ext cx="4641940" cy="374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endParaRPr lang="en-US" sz="2265" dirty="0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616569" y="4554473"/>
            <a:ext cx="4641940" cy="374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endParaRPr lang="en-US" sz="2265" dirty="0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616569" y="6866106"/>
            <a:ext cx="4642731" cy="374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endParaRPr lang="en-US" sz="2265" dirty="0">
              <a:solidFill>
                <a:srgbClr val="000000"/>
              </a:solidFill>
              <a:latin typeface="Open Sauce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763229" y="4566524"/>
            <a:ext cx="529693" cy="394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71"/>
              </a:lnSpc>
            </a:pPr>
            <a:endParaRPr lang="en-US" sz="2265" dirty="0">
              <a:solidFill>
                <a:srgbClr val="000000"/>
              </a:solidFill>
              <a:latin typeface="League Spartan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1763229" y="2254891"/>
            <a:ext cx="529693" cy="394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71"/>
              </a:lnSpc>
            </a:pPr>
            <a:endParaRPr lang="en-US" sz="2265" dirty="0">
              <a:solidFill>
                <a:srgbClr val="000000"/>
              </a:solidFill>
              <a:latin typeface="League Sparta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763229" y="6878157"/>
            <a:ext cx="529693" cy="394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71"/>
              </a:lnSpc>
            </a:pPr>
            <a:endParaRPr lang="en-US" sz="2265" dirty="0">
              <a:solidFill>
                <a:srgbClr val="000000"/>
              </a:solidFill>
              <a:latin typeface="League Spartan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28700" y="1000125"/>
            <a:ext cx="5919227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League Spartan"/>
              </a:rPr>
              <a:t>CISCO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9D5699D6-867D-F5E9-1C45-92E097B6A9E5}"/>
              </a:ext>
            </a:extLst>
          </p:cNvPr>
          <p:cNvGrpSpPr/>
          <p:nvPr/>
        </p:nvGrpSpPr>
        <p:grpSpPr>
          <a:xfrm>
            <a:off x="6248399" y="11239500"/>
            <a:ext cx="4828015" cy="8179604"/>
            <a:chOff x="6248399" y="11239500"/>
            <a:chExt cx="4828015" cy="8179604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945427F-A513-4E3B-0B01-34F72A8FBD07}"/>
                </a:ext>
              </a:extLst>
            </p:cNvPr>
            <p:cNvSpPr/>
            <p:nvPr/>
          </p:nvSpPr>
          <p:spPr>
            <a:xfrm>
              <a:off x="6248399" y="11239500"/>
              <a:ext cx="4828015" cy="8179604"/>
            </a:xfrm>
            <a:custGeom>
              <a:avLst/>
              <a:gdLst/>
              <a:ahLst/>
              <a:cxnLst/>
              <a:rect l="l" t="t" r="r" b="b"/>
              <a:pathLst>
                <a:path w="4828015" h="8179604">
                  <a:moveTo>
                    <a:pt x="0" y="0"/>
                  </a:moveTo>
                  <a:lnTo>
                    <a:pt x="4828015" y="0"/>
                  </a:lnTo>
                  <a:lnTo>
                    <a:pt x="4828015" y="8179604"/>
                  </a:lnTo>
                  <a:lnTo>
                    <a:pt x="0" y="81796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1280"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B682BCED-1B3F-30DA-AFAA-43429AEA64DA}"/>
                </a:ext>
              </a:extLst>
            </p:cNvPr>
            <p:cNvSpPr/>
            <p:nvPr/>
          </p:nvSpPr>
          <p:spPr>
            <a:xfrm>
              <a:off x="6971326" y="12001500"/>
              <a:ext cx="3468074" cy="5307536"/>
            </a:xfrm>
            <a:custGeom>
              <a:avLst/>
              <a:gdLst/>
              <a:ahLst/>
              <a:cxnLst/>
              <a:rect l="l" t="t" r="r" b="b"/>
              <a:pathLst>
                <a:path w="3468074" h="5307536">
                  <a:moveTo>
                    <a:pt x="0" y="0"/>
                  </a:moveTo>
                  <a:lnTo>
                    <a:pt x="3468074" y="0"/>
                  </a:lnTo>
                  <a:lnTo>
                    <a:pt x="3468074" y="5307536"/>
                  </a:lnTo>
                  <a:lnTo>
                    <a:pt x="0" y="53075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5569" t="-35525" r="-25076" b="-50430"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21" name="TextBox 8"/>
          <p:cNvSpPr txBox="1"/>
          <p:nvPr/>
        </p:nvSpPr>
        <p:spPr>
          <a:xfrm>
            <a:off x="12938218" y="8977630"/>
            <a:ext cx="4321082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380"/>
              </a:lnSpc>
            </a:pPr>
            <a:r>
              <a:rPr lang="en-US" sz="1700" dirty="0">
                <a:solidFill>
                  <a:srgbClr val="000000"/>
                </a:solidFill>
                <a:latin typeface="Open Sauce Light"/>
              </a:rPr>
              <a:t>St. Gallen, CH</a:t>
            </a:r>
          </a:p>
        </p:txBody>
      </p:sp>
      <p:sp>
        <p:nvSpPr>
          <p:cNvPr id="22" name="TextBox 9"/>
          <p:cNvSpPr txBox="1"/>
          <p:nvPr/>
        </p:nvSpPr>
        <p:spPr>
          <a:xfrm>
            <a:off x="12938218" y="8618220"/>
            <a:ext cx="43210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League Spartan"/>
              </a:rPr>
              <a:t>22/03/2024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/>
          </a:p>
        </p:txBody>
      </p:sp>
      <p:grpSp>
        <p:nvGrpSpPr>
          <p:cNvPr id="3" name="Group 3"/>
          <p:cNvGrpSpPr/>
          <p:nvPr/>
        </p:nvGrpSpPr>
        <p:grpSpPr>
          <a:xfrm>
            <a:off x="1028700" y="8907589"/>
            <a:ext cx="268055" cy="350711"/>
            <a:chOff x="0" y="0"/>
            <a:chExt cx="357406" cy="467614"/>
          </a:xfrm>
        </p:grpSpPr>
        <p:sp>
          <p:nvSpPr>
            <p:cNvPr id="4" name="Freeform 4"/>
            <p:cNvSpPr/>
            <p:nvPr/>
          </p:nvSpPr>
          <p:spPr>
            <a:xfrm rot="-5400000">
              <a:off x="40597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Freeform 5"/>
            <p:cNvSpPr/>
            <p:nvPr/>
          </p:nvSpPr>
          <p:spPr>
            <a:xfrm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96755" y="3324859"/>
            <a:ext cx="4452905" cy="854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4999">
                <a:solidFill>
                  <a:srgbClr val="000000"/>
                </a:solidFill>
                <a:latin typeface="League Spartan"/>
              </a:rPr>
              <a:t>SAFE SPACES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616569" y="2242840"/>
            <a:ext cx="4641940" cy="1195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r>
              <a:rPr lang="en-US" sz="2265" dirty="0">
                <a:solidFill>
                  <a:srgbClr val="000000"/>
                </a:solidFill>
                <a:latin typeface="Open Sauce Bold"/>
              </a:rPr>
              <a:t>Help at the click of a button: </a:t>
            </a:r>
            <a:r>
              <a:rPr lang="en-US" sz="2265" dirty="0">
                <a:solidFill>
                  <a:srgbClr val="000000"/>
                </a:solidFill>
                <a:latin typeface="Open Sauce Light"/>
              </a:rPr>
              <a:t>instantly notify emergency services without manual dialing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616569" y="4554473"/>
            <a:ext cx="4641940" cy="1580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r>
              <a:rPr lang="en-US" sz="2265">
                <a:solidFill>
                  <a:srgbClr val="000000"/>
                </a:solidFill>
                <a:latin typeface="Open Sauce Bold"/>
              </a:rPr>
              <a:t>Precise Location Tracking:</a:t>
            </a:r>
          </a:p>
          <a:p>
            <a:pPr>
              <a:lnSpc>
                <a:spcPts val="3171"/>
              </a:lnSpc>
            </a:pPr>
            <a:r>
              <a:rPr lang="en-US" sz="2265">
                <a:solidFill>
                  <a:srgbClr val="000000"/>
                </a:solidFill>
                <a:latin typeface="Open Sauce Light"/>
              </a:rPr>
              <a:t>uses Cisco Spaces to provide precise location to emergency responders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16569" y="6866106"/>
            <a:ext cx="4641940" cy="1180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r>
              <a:rPr lang="en-US" sz="2265">
                <a:solidFill>
                  <a:srgbClr val="000000"/>
                </a:solidFill>
                <a:latin typeface="Open Sauce Bold"/>
              </a:rPr>
              <a:t>Community Awareness: </a:t>
            </a:r>
          </a:p>
          <a:p>
            <a:pPr>
              <a:lnSpc>
                <a:spcPts val="3171"/>
              </a:lnSpc>
            </a:pPr>
            <a:r>
              <a:rPr lang="en-US" sz="2265">
                <a:solidFill>
                  <a:srgbClr val="000000"/>
                </a:solidFill>
                <a:latin typeface="Open Sauce Light"/>
              </a:rPr>
              <a:t>alerts nearby users for immediate help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763229" y="4566524"/>
            <a:ext cx="529693" cy="389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71"/>
              </a:lnSpc>
            </a:pPr>
            <a:r>
              <a:rPr lang="en-US" sz="2265" dirty="0">
                <a:solidFill>
                  <a:srgbClr val="000000"/>
                </a:solidFill>
                <a:latin typeface="League Spartan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520323" y="2254891"/>
            <a:ext cx="772599" cy="3949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171"/>
              </a:lnSpc>
            </a:pPr>
            <a:r>
              <a:rPr lang="en-US" sz="2265" dirty="0">
                <a:solidFill>
                  <a:srgbClr val="000000"/>
                </a:solidFill>
                <a:latin typeface="League Spartan"/>
              </a:rPr>
              <a:t>01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763229" y="6878157"/>
            <a:ext cx="529693" cy="389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71"/>
              </a:lnSpc>
            </a:pPr>
            <a:r>
              <a:rPr lang="en-US" sz="2265">
                <a:solidFill>
                  <a:srgbClr val="000000"/>
                </a:solidFill>
                <a:latin typeface="League Spartan"/>
              </a:rPr>
              <a:t>03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1000125"/>
            <a:ext cx="5919227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League Spartan"/>
              </a:rPr>
              <a:t>CISCO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25898" y="4302443"/>
            <a:ext cx="402376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Light"/>
              </a:rPr>
              <a:t>Pinpointing Help,  Saving Lives  </a:t>
            </a:r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1DF56818-2FB8-7CE7-A8EA-56619005F5FF}"/>
              </a:ext>
            </a:extLst>
          </p:cNvPr>
          <p:cNvSpPr/>
          <p:nvPr/>
        </p:nvSpPr>
        <p:spPr>
          <a:xfrm>
            <a:off x="6240035" y="-8545586"/>
            <a:ext cx="4828015" cy="8284379"/>
          </a:xfrm>
          <a:custGeom>
            <a:avLst/>
            <a:gdLst/>
            <a:ahLst/>
            <a:cxnLst/>
            <a:rect l="l" t="t" r="r" b="b"/>
            <a:pathLst>
              <a:path w="4828015" h="8284379">
                <a:moveTo>
                  <a:pt x="0" y="0"/>
                </a:moveTo>
                <a:lnTo>
                  <a:pt x="4828015" y="0"/>
                </a:lnTo>
                <a:lnTo>
                  <a:pt x="4828015" y="8284379"/>
                </a:lnTo>
                <a:lnTo>
                  <a:pt x="0" y="82843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414AA300-FB91-287F-FB7D-AE797BD6BF37}"/>
              </a:ext>
            </a:extLst>
          </p:cNvPr>
          <p:cNvGrpSpPr/>
          <p:nvPr/>
        </p:nvGrpSpPr>
        <p:grpSpPr>
          <a:xfrm>
            <a:off x="6220984" y="1257300"/>
            <a:ext cx="4828015" cy="8179604"/>
            <a:chOff x="6248399" y="11239500"/>
            <a:chExt cx="4828015" cy="8179604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FD7D9DC2-E0EE-6D91-6906-461382976E54}"/>
                </a:ext>
              </a:extLst>
            </p:cNvPr>
            <p:cNvSpPr/>
            <p:nvPr/>
          </p:nvSpPr>
          <p:spPr>
            <a:xfrm>
              <a:off x="6248399" y="11239500"/>
              <a:ext cx="4828015" cy="8179604"/>
            </a:xfrm>
            <a:custGeom>
              <a:avLst/>
              <a:gdLst/>
              <a:ahLst/>
              <a:cxnLst/>
              <a:rect l="l" t="t" r="r" b="b"/>
              <a:pathLst>
                <a:path w="4828015" h="8179604">
                  <a:moveTo>
                    <a:pt x="0" y="0"/>
                  </a:moveTo>
                  <a:lnTo>
                    <a:pt x="4828015" y="0"/>
                  </a:lnTo>
                  <a:lnTo>
                    <a:pt x="4828015" y="8179604"/>
                  </a:lnTo>
                  <a:lnTo>
                    <a:pt x="0" y="81796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1280"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79E0D95C-D5ED-34FF-3E6F-F57C1EFF5117}"/>
                </a:ext>
              </a:extLst>
            </p:cNvPr>
            <p:cNvSpPr/>
            <p:nvPr/>
          </p:nvSpPr>
          <p:spPr>
            <a:xfrm>
              <a:off x="6971326" y="12001500"/>
              <a:ext cx="3468074" cy="5307536"/>
            </a:xfrm>
            <a:custGeom>
              <a:avLst/>
              <a:gdLst/>
              <a:ahLst/>
              <a:cxnLst/>
              <a:rect l="l" t="t" r="r" b="b"/>
              <a:pathLst>
                <a:path w="3468074" h="5307536">
                  <a:moveTo>
                    <a:pt x="0" y="0"/>
                  </a:moveTo>
                  <a:lnTo>
                    <a:pt x="3468074" y="0"/>
                  </a:lnTo>
                  <a:lnTo>
                    <a:pt x="3468074" y="5307536"/>
                  </a:lnTo>
                  <a:lnTo>
                    <a:pt x="0" y="53075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5569" t="-35525" r="-25076" b="-50430"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BA3CF5CC-2390-A85D-0EAE-1D774A672E22}"/>
              </a:ext>
            </a:extLst>
          </p:cNvPr>
          <p:cNvGrpSpPr/>
          <p:nvPr/>
        </p:nvGrpSpPr>
        <p:grpSpPr>
          <a:xfrm>
            <a:off x="6220985" y="10984696"/>
            <a:ext cx="4828015" cy="8179604"/>
            <a:chOff x="6342437" y="1093703"/>
            <a:chExt cx="4828015" cy="8179604"/>
          </a:xfrm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B1320A4E-D349-32D2-D0E4-55FC4ED5BA61}"/>
                </a:ext>
              </a:extLst>
            </p:cNvPr>
            <p:cNvSpPr/>
            <p:nvPr/>
          </p:nvSpPr>
          <p:spPr>
            <a:xfrm>
              <a:off x="6342437" y="1093703"/>
              <a:ext cx="4828015" cy="8179604"/>
            </a:xfrm>
            <a:custGeom>
              <a:avLst/>
              <a:gdLst/>
              <a:ahLst/>
              <a:cxnLst/>
              <a:rect l="l" t="t" r="r" b="b"/>
              <a:pathLst>
                <a:path w="4828015" h="8179604">
                  <a:moveTo>
                    <a:pt x="0" y="0"/>
                  </a:moveTo>
                  <a:lnTo>
                    <a:pt x="4828015" y="0"/>
                  </a:lnTo>
                  <a:lnTo>
                    <a:pt x="4828015" y="8179604"/>
                  </a:lnTo>
                  <a:lnTo>
                    <a:pt x="0" y="81796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1280"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DD600060-81E4-D074-69FA-052E9EF2B683}"/>
                </a:ext>
              </a:extLst>
            </p:cNvPr>
            <p:cNvSpPr/>
            <p:nvPr/>
          </p:nvSpPr>
          <p:spPr>
            <a:xfrm>
              <a:off x="7030952" y="1403791"/>
              <a:ext cx="3468074" cy="7247686"/>
            </a:xfrm>
            <a:custGeom>
              <a:avLst/>
              <a:gdLst/>
              <a:ahLst/>
              <a:cxnLst/>
              <a:rect l="l" t="t" r="r" b="b"/>
              <a:pathLst>
                <a:path w="3468074" h="7247686">
                  <a:moveTo>
                    <a:pt x="0" y="0"/>
                  </a:moveTo>
                  <a:lnTo>
                    <a:pt x="3468074" y="0"/>
                  </a:lnTo>
                  <a:lnTo>
                    <a:pt x="3468074" y="7247687"/>
                  </a:lnTo>
                  <a:lnTo>
                    <a:pt x="0" y="72476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2687" t="-17449" r="-24082" b="-15224"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/>
          </a:p>
        </p:txBody>
      </p:sp>
      <p:grpSp>
        <p:nvGrpSpPr>
          <p:cNvPr id="3" name="Group 3"/>
          <p:cNvGrpSpPr/>
          <p:nvPr/>
        </p:nvGrpSpPr>
        <p:grpSpPr>
          <a:xfrm>
            <a:off x="1028700" y="8907589"/>
            <a:ext cx="268055" cy="350711"/>
            <a:chOff x="0" y="0"/>
            <a:chExt cx="357406" cy="467614"/>
          </a:xfrm>
        </p:grpSpPr>
        <p:sp>
          <p:nvSpPr>
            <p:cNvPr id="4" name="Freeform 4"/>
            <p:cNvSpPr/>
            <p:nvPr/>
          </p:nvSpPr>
          <p:spPr>
            <a:xfrm rot="-5400000">
              <a:off x="40597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Freeform 5"/>
            <p:cNvSpPr/>
            <p:nvPr/>
          </p:nvSpPr>
          <p:spPr>
            <a:xfrm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96755" y="3324859"/>
            <a:ext cx="4452905" cy="854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4999">
                <a:solidFill>
                  <a:srgbClr val="000000"/>
                </a:solidFill>
                <a:latin typeface="League Spartan"/>
              </a:rPr>
              <a:t>SAFE SPACES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616569" y="2242840"/>
            <a:ext cx="5017878" cy="1195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r>
              <a:rPr lang="en-US" sz="2265" dirty="0">
                <a:solidFill>
                  <a:srgbClr val="000000"/>
                </a:solidFill>
                <a:latin typeface="Open Sauce Bold"/>
              </a:rPr>
              <a:t>FIRE: </a:t>
            </a:r>
            <a:r>
              <a:rPr lang="en-US" sz="2265" dirty="0">
                <a:solidFill>
                  <a:srgbClr val="000000"/>
                </a:solidFill>
                <a:latin typeface="Open Sauce"/>
              </a:rPr>
              <a:t> Emergency services receive all necessary info, users receive emergency location &amp; instructions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16569" y="4554473"/>
            <a:ext cx="4828014" cy="1195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r>
              <a:rPr lang="en-US" sz="2265" dirty="0">
                <a:solidFill>
                  <a:srgbClr val="000000"/>
                </a:solidFill>
                <a:latin typeface="Open Sauce Bold"/>
              </a:rPr>
              <a:t>MEDICAL: </a:t>
            </a:r>
            <a:r>
              <a:rPr lang="en-US" sz="2265" dirty="0">
                <a:solidFill>
                  <a:srgbClr val="000000"/>
                </a:solidFill>
                <a:latin typeface="Open Sauce"/>
              </a:rPr>
              <a:t>Emergency services notified, nearby users receive location and instructions to help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616569" y="6866106"/>
            <a:ext cx="4641940" cy="1195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r>
              <a:rPr lang="en-US" sz="2265" dirty="0">
                <a:solidFill>
                  <a:srgbClr val="000000"/>
                </a:solidFill>
                <a:latin typeface="Open Sauce Bold"/>
              </a:rPr>
              <a:t>HAZARD: </a:t>
            </a:r>
            <a:r>
              <a:rPr lang="en-US" sz="2265" dirty="0">
                <a:solidFill>
                  <a:srgbClr val="000000"/>
                </a:solidFill>
                <a:latin typeface="Open Sauce"/>
              </a:rPr>
              <a:t>Emergency services notified, users receive evacuation alert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763229" y="4566524"/>
            <a:ext cx="529693" cy="389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71"/>
              </a:lnSpc>
            </a:pPr>
            <a:r>
              <a:rPr lang="en-US" sz="2265">
                <a:solidFill>
                  <a:srgbClr val="000000"/>
                </a:solidFill>
                <a:latin typeface="League Spartan"/>
              </a:rPr>
              <a:t>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763229" y="2254891"/>
            <a:ext cx="529693" cy="389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71"/>
              </a:lnSpc>
            </a:pPr>
            <a:r>
              <a:rPr lang="en-US" sz="2265" dirty="0">
                <a:solidFill>
                  <a:srgbClr val="000000"/>
                </a:solidFill>
                <a:latin typeface="League Spartan"/>
              </a:rPr>
              <a:t>01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763229" y="6878157"/>
            <a:ext cx="529693" cy="389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71"/>
              </a:lnSpc>
            </a:pPr>
            <a:r>
              <a:rPr lang="en-US" sz="2265">
                <a:solidFill>
                  <a:srgbClr val="000000"/>
                </a:solidFill>
                <a:latin typeface="League Spartan"/>
              </a:rPr>
              <a:t>03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1000125"/>
            <a:ext cx="5919227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League Spartan"/>
              </a:rPr>
              <a:t>CISCO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725898" y="4302443"/>
            <a:ext cx="402376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Light"/>
              </a:rPr>
              <a:t>Pinpointing Help,  Saving Lives  </a:t>
            </a:r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66FAF6D5-3EBC-12CB-03DE-AFF423DC3B81}"/>
              </a:ext>
            </a:extLst>
          </p:cNvPr>
          <p:cNvGrpSpPr/>
          <p:nvPr/>
        </p:nvGrpSpPr>
        <p:grpSpPr>
          <a:xfrm>
            <a:off x="6220984" y="-8478385"/>
            <a:ext cx="4828015" cy="8179604"/>
            <a:chOff x="6248399" y="11239500"/>
            <a:chExt cx="4828015" cy="8179604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7D4AA39E-DF6A-1B28-6053-8E85922F9C05}"/>
                </a:ext>
              </a:extLst>
            </p:cNvPr>
            <p:cNvSpPr/>
            <p:nvPr/>
          </p:nvSpPr>
          <p:spPr>
            <a:xfrm>
              <a:off x="6248399" y="11239500"/>
              <a:ext cx="4828015" cy="8179604"/>
            </a:xfrm>
            <a:custGeom>
              <a:avLst/>
              <a:gdLst/>
              <a:ahLst/>
              <a:cxnLst/>
              <a:rect l="l" t="t" r="r" b="b"/>
              <a:pathLst>
                <a:path w="4828015" h="8179604">
                  <a:moveTo>
                    <a:pt x="0" y="0"/>
                  </a:moveTo>
                  <a:lnTo>
                    <a:pt x="4828015" y="0"/>
                  </a:lnTo>
                  <a:lnTo>
                    <a:pt x="4828015" y="8179604"/>
                  </a:lnTo>
                  <a:lnTo>
                    <a:pt x="0" y="81796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1280"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C621273B-1817-7E12-D79E-24040B1D95A4}"/>
                </a:ext>
              </a:extLst>
            </p:cNvPr>
            <p:cNvSpPr/>
            <p:nvPr/>
          </p:nvSpPr>
          <p:spPr>
            <a:xfrm>
              <a:off x="6971326" y="12001500"/>
              <a:ext cx="3468074" cy="5307536"/>
            </a:xfrm>
            <a:custGeom>
              <a:avLst/>
              <a:gdLst/>
              <a:ahLst/>
              <a:cxnLst/>
              <a:rect l="l" t="t" r="r" b="b"/>
              <a:pathLst>
                <a:path w="3468074" h="5307536">
                  <a:moveTo>
                    <a:pt x="0" y="0"/>
                  </a:moveTo>
                  <a:lnTo>
                    <a:pt x="3468074" y="0"/>
                  </a:lnTo>
                  <a:lnTo>
                    <a:pt x="3468074" y="5307536"/>
                  </a:lnTo>
                  <a:lnTo>
                    <a:pt x="0" y="53075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5569" t="-35525" r="-25076" b="-50430"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8E040FE0-C387-5B89-9EC8-AFD1FB7605E6}"/>
              </a:ext>
            </a:extLst>
          </p:cNvPr>
          <p:cNvGrpSpPr/>
          <p:nvPr/>
        </p:nvGrpSpPr>
        <p:grpSpPr>
          <a:xfrm>
            <a:off x="6220985" y="1231096"/>
            <a:ext cx="4828015" cy="8179604"/>
            <a:chOff x="6342437" y="1093703"/>
            <a:chExt cx="4828015" cy="8179604"/>
          </a:xfrm>
        </p:grpSpPr>
        <p:sp>
          <p:nvSpPr>
            <p:cNvPr id="31" name="Freeform 6"/>
            <p:cNvSpPr/>
            <p:nvPr/>
          </p:nvSpPr>
          <p:spPr>
            <a:xfrm>
              <a:off x="6342437" y="1093703"/>
              <a:ext cx="4828015" cy="8179604"/>
            </a:xfrm>
            <a:custGeom>
              <a:avLst/>
              <a:gdLst/>
              <a:ahLst/>
              <a:cxnLst/>
              <a:rect l="l" t="t" r="r" b="b"/>
              <a:pathLst>
                <a:path w="4828015" h="8179604">
                  <a:moveTo>
                    <a:pt x="0" y="0"/>
                  </a:moveTo>
                  <a:lnTo>
                    <a:pt x="4828015" y="0"/>
                  </a:lnTo>
                  <a:lnTo>
                    <a:pt x="4828015" y="8179604"/>
                  </a:lnTo>
                  <a:lnTo>
                    <a:pt x="0" y="81796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1280"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32" name="Freeform 8"/>
            <p:cNvSpPr/>
            <p:nvPr/>
          </p:nvSpPr>
          <p:spPr>
            <a:xfrm>
              <a:off x="7030952" y="1403791"/>
              <a:ext cx="3468074" cy="7247686"/>
            </a:xfrm>
            <a:custGeom>
              <a:avLst/>
              <a:gdLst/>
              <a:ahLst/>
              <a:cxnLst/>
              <a:rect l="l" t="t" r="r" b="b"/>
              <a:pathLst>
                <a:path w="3468074" h="7247686">
                  <a:moveTo>
                    <a:pt x="0" y="0"/>
                  </a:moveTo>
                  <a:lnTo>
                    <a:pt x="3468074" y="0"/>
                  </a:lnTo>
                  <a:lnTo>
                    <a:pt x="3468074" y="7247687"/>
                  </a:lnTo>
                  <a:lnTo>
                    <a:pt x="0" y="72476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2687" t="-17449" r="-24082" b="-15224"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F2178E8-45DA-9766-60C9-1780CD575CBE}"/>
              </a:ext>
            </a:extLst>
          </p:cNvPr>
          <p:cNvGrpSpPr/>
          <p:nvPr/>
        </p:nvGrpSpPr>
        <p:grpSpPr>
          <a:xfrm>
            <a:off x="6248400" y="10629900"/>
            <a:ext cx="4828015" cy="8281455"/>
            <a:chOff x="6248400" y="1205445"/>
            <a:chExt cx="4828015" cy="8281455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7E86C74-4856-18A5-F6E6-926AA9CC765D}"/>
                </a:ext>
              </a:extLst>
            </p:cNvPr>
            <p:cNvSpPr/>
            <p:nvPr/>
          </p:nvSpPr>
          <p:spPr>
            <a:xfrm>
              <a:off x="6248400" y="1205445"/>
              <a:ext cx="4828015" cy="8281455"/>
            </a:xfrm>
            <a:custGeom>
              <a:avLst/>
              <a:gdLst/>
              <a:ahLst/>
              <a:cxnLst/>
              <a:rect l="l" t="t" r="r" b="b"/>
              <a:pathLst>
                <a:path w="4828015" h="8281455">
                  <a:moveTo>
                    <a:pt x="0" y="0"/>
                  </a:moveTo>
                  <a:lnTo>
                    <a:pt x="4828015" y="0"/>
                  </a:lnTo>
                  <a:lnTo>
                    <a:pt x="4828015" y="8281455"/>
                  </a:lnTo>
                  <a:lnTo>
                    <a:pt x="0" y="82814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35"/>
              </a:stretch>
            </a:blipFill>
          </p:spPr>
          <p:txBody>
            <a:bodyPr/>
            <a:lstStyle/>
            <a:p>
              <a:endParaRPr lang="de-DE"/>
            </a:p>
          </p:txBody>
        </p:sp>
        <p:grpSp>
          <p:nvGrpSpPr>
            <p:cNvPr id="8" name="Gruppieren 54">
              <a:extLst>
                <a:ext uri="{FF2B5EF4-FFF2-40B4-BE49-F238E27FC236}">
                  <a16:creationId xmlns:a16="http://schemas.microsoft.com/office/drawing/2014/main" id="{F4474EE1-E49B-EC25-E3F1-39B37583DE16}"/>
                </a:ext>
              </a:extLst>
            </p:cNvPr>
            <p:cNvGrpSpPr/>
            <p:nvPr/>
          </p:nvGrpSpPr>
          <p:grpSpPr>
            <a:xfrm>
              <a:off x="6934200" y="1563271"/>
              <a:ext cx="3468074" cy="7161629"/>
              <a:chOff x="7030952" y="1403791"/>
              <a:chExt cx="3468074" cy="7161629"/>
            </a:xfrm>
          </p:grpSpPr>
          <p:sp>
            <p:nvSpPr>
              <p:cNvPr id="19" name="Freeform 8">
                <a:extLst>
                  <a:ext uri="{FF2B5EF4-FFF2-40B4-BE49-F238E27FC236}">
                    <a16:creationId xmlns:a16="http://schemas.microsoft.com/office/drawing/2014/main" id="{CE80DC6D-7E6D-84B8-3A4D-7F718A0DAEEA}"/>
                  </a:ext>
                </a:extLst>
              </p:cNvPr>
              <p:cNvSpPr/>
              <p:nvPr/>
            </p:nvSpPr>
            <p:spPr>
              <a:xfrm>
                <a:off x="7030952" y="1403791"/>
                <a:ext cx="3468074" cy="7051173"/>
              </a:xfrm>
              <a:custGeom>
                <a:avLst/>
                <a:gdLst/>
                <a:ahLst/>
                <a:cxnLst/>
                <a:rect l="l" t="t" r="r" b="b"/>
                <a:pathLst>
                  <a:path w="3468074" h="7051173">
                    <a:moveTo>
                      <a:pt x="0" y="0"/>
                    </a:moveTo>
                    <a:lnTo>
                      <a:pt x="3468074" y="0"/>
                    </a:lnTo>
                    <a:lnTo>
                      <a:pt x="3468074" y="7051174"/>
                    </a:lnTo>
                    <a:lnTo>
                      <a:pt x="0" y="7051174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22687" t="-17935" r="-24082" b="-18435"/>
                </a:stretch>
              </a:blip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20" name="Freeform 9">
                <a:extLst>
                  <a:ext uri="{FF2B5EF4-FFF2-40B4-BE49-F238E27FC236}">
                    <a16:creationId xmlns:a16="http://schemas.microsoft.com/office/drawing/2014/main" id="{44EFE3F8-3B03-114F-DB5D-4394F1D92954}"/>
                  </a:ext>
                </a:extLst>
              </p:cNvPr>
              <p:cNvSpPr/>
              <p:nvPr/>
            </p:nvSpPr>
            <p:spPr>
              <a:xfrm>
                <a:off x="7096775" y="2077119"/>
                <a:ext cx="3402251" cy="6488301"/>
              </a:xfrm>
              <a:custGeom>
                <a:avLst/>
                <a:gdLst/>
                <a:ahLst/>
                <a:cxnLst/>
                <a:rect l="l" t="t" r="r" b="b"/>
                <a:pathLst>
                  <a:path w="3402251" h="6488301">
                    <a:moveTo>
                      <a:pt x="0" y="0"/>
                    </a:moveTo>
                    <a:lnTo>
                      <a:pt x="3402251" y="0"/>
                    </a:lnTo>
                    <a:lnTo>
                      <a:pt x="3402251" y="6488301"/>
                    </a:lnTo>
                    <a:lnTo>
                      <a:pt x="0" y="6488301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l="-20768" t="-14112" r="-19734" b="-16797"/>
                </a:stretch>
              </a:blipFill>
            </p:spPr>
            <p:txBody>
              <a:bodyPr/>
              <a:lstStyle/>
              <a:p>
                <a:endParaRPr lang="de-DE"/>
              </a:p>
            </p:txBody>
          </p:sp>
        </p:grpSp>
        <p:pic>
          <p:nvPicPr>
            <p:cNvPr id="18" name="Picture 17" descr="A phone with a medical alert">
              <a:extLst>
                <a:ext uri="{FF2B5EF4-FFF2-40B4-BE49-F238E27FC236}">
                  <a16:creationId xmlns:a16="http://schemas.microsoft.com/office/drawing/2014/main" id="{2D1F3EA4-1F74-F10B-456C-6897507629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09" t="27036" r="34607" b="69259"/>
            <a:stretch/>
          </p:blipFill>
          <p:spPr>
            <a:xfrm>
              <a:off x="7935337" y="2933700"/>
              <a:ext cx="1531622" cy="31908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uppieren 60">
            <a:extLst>
              <a:ext uri="{FF2B5EF4-FFF2-40B4-BE49-F238E27FC236}">
                <a16:creationId xmlns:a16="http://schemas.microsoft.com/office/drawing/2014/main" id="{40D54B03-38B4-71D9-5154-2EF5E7B28D69}"/>
              </a:ext>
            </a:extLst>
          </p:cNvPr>
          <p:cNvGrpSpPr/>
          <p:nvPr/>
        </p:nvGrpSpPr>
        <p:grpSpPr>
          <a:xfrm rot="16200000">
            <a:off x="4470703" y="2881186"/>
            <a:ext cx="8281454" cy="4929972"/>
            <a:chOff x="4000500" y="2145943"/>
            <a:chExt cx="10287000" cy="5995113"/>
          </a:xfrm>
        </p:grpSpPr>
        <p:pic>
          <p:nvPicPr>
            <p:cNvPr id="62" name="Grafik 61" descr="Ein Bild, das Text, Handy, Screenshot, Smartphone enthält.&#10;&#10;Automatisch generierte Beschreibung">
              <a:extLst>
                <a:ext uri="{FF2B5EF4-FFF2-40B4-BE49-F238E27FC236}">
                  <a16:creationId xmlns:a16="http://schemas.microsoft.com/office/drawing/2014/main" id="{F2085D2A-41A2-EE5F-A325-45F58CBA1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6146443" y="0"/>
              <a:ext cx="5995113" cy="10287000"/>
            </a:xfrm>
            <a:prstGeom prst="rect">
              <a:avLst/>
            </a:prstGeom>
          </p:spPr>
        </p:pic>
        <p:pic>
          <p:nvPicPr>
            <p:cNvPr id="63" name="Grafik 62" descr="Ein Bild, das Screenshot, Design enthält.&#10;&#10;Automatisch generierte Beschreibung">
              <a:extLst>
                <a:ext uri="{FF2B5EF4-FFF2-40B4-BE49-F238E27FC236}">
                  <a16:creationId xmlns:a16="http://schemas.microsoft.com/office/drawing/2014/main" id="{09168D6D-6C43-51A7-FE5C-14BC56632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2597" y="3105884"/>
              <a:ext cx="7362805" cy="4141578"/>
            </a:xfrm>
            <a:prstGeom prst="rect">
              <a:avLst/>
            </a:prstGeom>
          </p:spPr>
        </p:pic>
      </p:grpSp>
      <p:sp>
        <p:nvSpPr>
          <p:cNvPr id="2" name="AutoShape 2"/>
          <p:cNvSpPr/>
          <p:nvPr/>
        </p:nvSpPr>
        <p:spPr>
          <a:xfrm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/>
          </a:p>
        </p:txBody>
      </p:sp>
      <p:grpSp>
        <p:nvGrpSpPr>
          <p:cNvPr id="3" name="Group 3"/>
          <p:cNvGrpSpPr/>
          <p:nvPr/>
        </p:nvGrpSpPr>
        <p:grpSpPr>
          <a:xfrm>
            <a:off x="1028700" y="8907589"/>
            <a:ext cx="268055" cy="350711"/>
            <a:chOff x="0" y="0"/>
            <a:chExt cx="357406" cy="467614"/>
          </a:xfrm>
        </p:grpSpPr>
        <p:sp>
          <p:nvSpPr>
            <p:cNvPr id="4" name="Freeform 4"/>
            <p:cNvSpPr/>
            <p:nvPr/>
          </p:nvSpPr>
          <p:spPr>
            <a:xfrm rot="-5400000">
              <a:off x="40597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5" name="Freeform 5"/>
            <p:cNvSpPr/>
            <p:nvPr/>
          </p:nvSpPr>
          <p:spPr>
            <a:xfrm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96755" y="3324859"/>
            <a:ext cx="4452905" cy="854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4999">
                <a:solidFill>
                  <a:srgbClr val="000000"/>
                </a:solidFill>
                <a:latin typeface="League Spartan"/>
              </a:rPr>
              <a:t>SAFE SPACES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1000125"/>
            <a:ext cx="5919227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League Spartan"/>
              </a:rPr>
              <a:t>CISCO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25898" y="4302443"/>
            <a:ext cx="4023762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Light"/>
              </a:rPr>
              <a:t>Pinpointing Help,  Saving Lives  </a:t>
            </a:r>
          </a:p>
        </p:txBody>
      </p: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CB148C0F-B9DC-64CC-D33A-FCEFB4CFFC04}"/>
              </a:ext>
            </a:extLst>
          </p:cNvPr>
          <p:cNvGrpSpPr/>
          <p:nvPr/>
        </p:nvGrpSpPr>
        <p:grpSpPr>
          <a:xfrm>
            <a:off x="6220985" y="-8572500"/>
            <a:ext cx="4828015" cy="8179604"/>
            <a:chOff x="6342437" y="1093703"/>
            <a:chExt cx="4828015" cy="8179604"/>
          </a:xfrm>
        </p:grpSpPr>
        <p:sp>
          <p:nvSpPr>
            <p:cNvPr id="51" name="Freeform 6">
              <a:extLst>
                <a:ext uri="{FF2B5EF4-FFF2-40B4-BE49-F238E27FC236}">
                  <a16:creationId xmlns:a16="http://schemas.microsoft.com/office/drawing/2014/main" id="{9CAACF1B-557F-83F9-2C93-14B132410AAD}"/>
                </a:ext>
              </a:extLst>
            </p:cNvPr>
            <p:cNvSpPr/>
            <p:nvPr/>
          </p:nvSpPr>
          <p:spPr>
            <a:xfrm>
              <a:off x="6342437" y="1093703"/>
              <a:ext cx="4828015" cy="8179604"/>
            </a:xfrm>
            <a:custGeom>
              <a:avLst/>
              <a:gdLst/>
              <a:ahLst/>
              <a:cxnLst/>
              <a:rect l="l" t="t" r="r" b="b"/>
              <a:pathLst>
                <a:path w="4828015" h="8179604">
                  <a:moveTo>
                    <a:pt x="0" y="0"/>
                  </a:moveTo>
                  <a:lnTo>
                    <a:pt x="4828015" y="0"/>
                  </a:lnTo>
                  <a:lnTo>
                    <a:pt x="4828015" y="8179604"/>
                  </a:lnTo>
                  <a:lnTo>
                    <a:pt x="0" y="81796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b="-1280"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47BF58D2-FFF4-A271-E8C9-32CA4D4EA09B}"/>
                </a:ext>
              </a:extLst>
            </p:cNvPr>
            <p:cNvSpPr/>
            <p:nvPr/>
          </p:nvSpPr>
          <p:spPr>
            <a:xfrm>
              <a:off x="7030952" y="1403791"/>
              <a:ext cx="3468074" cy="7247686"/>
            </a:xfrm>
            <a:custGeom>
              <a:avLst/>
              <a:gdLst/>
              <a:ahLst/>
              <a:cxnLst/>
              <a:rect l="l" t="t" r="r" b="b"/>
              <a:pathLst>
                <a:path w="3468074" h="7247686">
                  <a:moveTo>
                    <a:pt x="0" y="0"/>
                  </a:moveTo>
                  <a:lnTo>
                    <a:pt x="3468074" y="0"/>
                  </a:lnTo>
                  <a:lnTo>
                    <a:pt x="3468074" y="7247687"/>
                  </a:lnTo>
                  <a:lnTo>
                    <a:pt x="0" y="72476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22687" t="-17449" r="-24082" b="-15224"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11C2AD4-A0B0-948D-091D-22E7ACCF29F7}"/>
              </a:ext>
            </a:extLst>
          </p:cNvPr>
          <p:cNvGrpSpPr/>
          <p:nvPr/>
        </p:nvGrpSpPr>
        <p:grpSpPr>
          <a:xfrm>
            <a:off x="6248400" y="1205445"/>
            <a:ext cx="4828015" cy="8281455"/>
            <a:chOff x="6248400" y="1205445"/>
            <a:chExt cx="4828015" cy="8281455"/>
          </a:xfrm>
        </p:grpSpPr>
        <p:sp>
          <p:nvSpPr>
            <p:cNvPr id="54" name="Freeform 6"/>
            <p:cNvSpPr/>
            <p:nvPr/>
          </p:nvSpPr>
          <p:spPr>
            <a:xfrm>
              <a:off x="6248400" y="1205445"/>
              <a:ext cx="4828015" cy="8281455"/>
            </a:xfrm>
            <a:custGeom>
              <a:avLst/>
              <a:gdLst/>
              <a:ahLst/>
              <a:cxnLst/>
              <a:rect l="l" t="t" r="r" b="b"/>
              <a:pathLst>
                <a:path w="4828015" h="8281455">
                  <a:moveTo>
                    <a:pt x="0" y="0"/>
                  </a:moveTo>
                  <a:lnTo>
                    <a:pt x="4828015" y="0"/>
                  </a:lnTo>
                  <a:lnTo>
                    <a:pt x="4828015" y="8281455"/>
                  </a:lnTo>
                  <a:lnTo>
                    <a:pt x="0" y="82814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b="-35"/>
              </a:stretch>
            </a:blipFill>
          </p:spPr>
          <p:txBody>
            <a:bodyPr/>
            <a:lstStyle/>
            <a:p>
              <a:endParaRPr lang="de-DE"/>
            </a:p>
          </p:txBody>
        </p:sp>
        <p:grpSp>
          <p:nvGrpSpPr>
            <p:cNvPr id="55" name="Gruppieren 54">
              <a:extLst>
                <a:ext uri="{FF2B5EF4-FFF2-40B4-BE49-F238E27FC236}">
                  <a16:creationId xmlns:a16="http://schemas.microsoft.com/office/drawing/2014/main" id="{358794B5-45A2-ECAA-AD52-D26C495C2025}"/>
                </a:ext>
              </a:extLst>
            </p:cNvPr>
            <p:cNvGrpSpPr/>
            <p:nvPr/>
          </p:nvGrpSpPr>
          <p:grpSpPr>
            <a:xfrm>
              <a:off x="6934200" y="1563271"/>
              <a:ext cx="3468074" cy="7161629"/>
              <a:chOff x="7030952" y="1403791"/>
              <a:chExt cx="3468074" cy="7161629"/>
            </a:xfrm>
          </p:grpSpPr>
          <p:sp>
            <p:nvSpPr>
              <p:cNvPr id="56" name="Freeform 8"/>
              <p:cNvSpPr/>
              <p:nvPr/>
            </p:nvSpPr>
            <p:spPr>
              <a:xfrm>
                <a:off x="7030952" y="1403791"/>
                <a:ext cx="3468074" cy="7051173"/>
              </a:xfrm>
              <a:custGeom>
                <a:avLst/>
                <a:gdLst/>
                <a:ahLst/>
                <a:cxnLst/>
                <a:rect l="l" t="t" r="r" b="b"/>
                <a:pathLst>
                  <a:path w="3468074" h="7051173">
                    <a:moveTo>
                      <a:pt x="0" y="0"/>
                    </a:moveTo>
                    <a:lnTo>
                      <a:pt x="3468074" y="0"/>
                    </a:lnTo>
                    <a:lnTo>
                      <a:pt x="3468074" y="7051174"/>
                    </a:lnTo>
                    <a:lnTo>
                      <a:pt x="0" y="7051174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7"/>
                <a:stretch>
                  <a:fillRect l="-22687" t="-17935" r="-24082" b="-18435"/>
                </a:stretch>
              </a:blipFill>
            </p:spPr>
            <p:txBody>
              <a:bodyPr/>
              <a:lstStyle/>
              <a:p>
                <a:endParaRPr lang="de-DE"/>
              </a:p>
            </p:txBody>
          </p:sp>
          <p:sp>
            <p:nvSpPr>
              <p:cNvPr id="57" name="Freeform 9"/>
              <p:cNvSpPr/>
              <p:nvPr/>
            </p:nvSpPr>
            <p:spPr>
              <a:xfrm>
                <a:off x="7096775" y="2077119"/>
                <a:ext cx="3402251" cy="6488301"/>
              </a:xfrm>
              <a:custGeom>
                <a:avLst/>
                <a:gdLst/>
                <a:ahLst/>
                <a:cxnLst/>
                <a:rect l="l" t="t" r="r" b="b"/>
                <a:pathLst>
                  <a:path w="3402251" h="6488301">
                    <a:moveTo>
                      <a:pt x="0" y="0"/>
                    </a:moveTo>
                    <a:lnTo>
                      <a:pt x="3402251" y="0"/>
                    </a:lnTo>
                    <a:lnTo>
                      <a:pt x="3402251" y="6488301"/>
                    </a:lnTo>
                    <a:lnTo>
                      <a:pt x="0" y="6488301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8"/>
                <a:stretch>
                  <a:fillRect l="-20768" t="-14112" r="-19734" b="-16797"/>
                </a:stretch>
              </a:blipFill>
            </p:spPr>
            <p:txBody>
              <a:bodyPr/>
              <a:lstStyle/>
              <a:p>
                <a:endParaRPr lang="de-DE"/>
              </a:p>
            </p:txBody>
          </p:sp>
        </p:grpSp>
        <p:pic>
          <p:nvPicPr>
            <p:cNvPr id="17" name="Picture 16" descr="A phone with a medical alert">
              <a:extLst>
                <a:ext uri="{FF2B5EF4-FFF2-40B4-BE49-F238E27FC236}">
                  <a16:creationId xmlns:a16="http://schemas.microsoft.com/office/drawing/2014/main" id="{612C75B2-EDC4-2F09-C899-B3C3275E65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809" t="27036" r="34607" b="69259"/>
            <a:stretch/>
          </p:blipFill>
          <p:spPr>
            <a:xfrm>
              <a:off x="7935337" y="2933700"/>
              <a:ext cx="1531622" cy="319088"/>
            </a:xfrm>
            <a:prstGeom prst="rect">
              <a:avLst/>
            </a:prstGeom>
          </p:spPr>
        </p:pic>
      </p:grpSp>
      <p:sp>
        <p:nvSpPr>
          <p:cNvPr id="6" name="TextBox 11">
            <a:extLst>
              <a:ext uri="{FF2B5EF4-FFF2-40B4-BE49-F238E27FC236}">
                <a16:creationId xmlns:a16="http://schemas.microsoft.com/office/drawing/2014/main" id="{0C209B11-F962-EA8D-2787-498163BFA834}"/>
              </a:ext>
            </a:extLst>
          </p:cNvPr>
          <p:cNvSpPr txBox="1"/>
          <p:nvPr/>
        </p:nvSpPr>
        <p:spPr>
          <a:xfrm>
            <a:off x="12616569" y="4554473"/>
            <a:ext cx="4828014" cy="1195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171"/>
              </a:lnSpc>
            </a:pPr>
            <a:r>
              <a:rPr lang="en-US" sz="2265" dirty="0">
                <a:solidFill>
                  <a:srgbClr val="000000"/>
                </a:solidFill>
                <a:latin typeface="Open Sauce Bold"/>
              </a:rPr>
              <a:t>MEDICAL: </a:t>
            </a:r>
            <a:r>
              <a:rPr lang="en-US" sz="2265" dirty="0">
                <a:solidFill>
                  <a:srgbClr val="000000"/>
                </a:solidFill>
                <a:latin typeface="Open Sauce"/>
              </a:rPr>
              <a:t>Emergency services notified, nearby users receive location and instructions to help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37956" y="60700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/>
          </a:p>
        </p:txBody>
      </p:sp>
      <p:sp>
        <p:nvSpPr>
          <p:cNvPr id="3" name="AutoShape 3"/>
          <p:cNvSpPr/>
          <p:nvPr/>
        </p:nvSpPr>
        <p:spPr>
          <a:xfrm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/>
          </a:p>
        </p:txBody>
      </p:sp>
      <p:sp>
        <p:nvSpPr>
          <p:cNvPr id="4" name="TextBox 4"/>
          <p:cNvSpPr txBox="1"/>
          <p:nvPr/>
        </p:nvSpPr>
        <p:spPr>
          <a:xfrm>
            <a:off x="1028700" y="2488389"/>
            <a:ext cx="14726713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>
                <a:solidFill>
                  <a:srgbClr val="000000"/>
                </a:solidFill>
                <a:latin typeface="League Spartan"/>
              </a:rPr>
              <a:t>Why use it?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4741907"/>
            <a:ext cx="4959543" cy="2933555"/>
            <a:chOff x="0" y="-47625"/>
            <a:chExt cx="6612725" cy="3911406"/>
          </a:xfrm>
        </p:grpSpPr>
        <p:sp>
          <p:nvSpPr>
            <p:cNvPr id="6" name="TextBox 6"/>
            <p:cNvSpPr txBox="1"/>
            <p:nvPr/>
          </p:nvSpPr>
          <p:spPr>
            <a:xfrm>
              <a:off x="0" y="635119"/>
              <a:ext cx="6612725" cy="32286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3390" lvl="1" indent="-226695">
                <a:lnSpc>
                  <a:spcPts val="3150"/>
                </a:lnSpc>
                <a:buFont typeface="Arial"/>
                <a:buChar char="•"/>
              </a:pPr>
              <a:r>
                <a:rPr lang="en-US" sz="2100" dirty="0">
                  <a:solidFill>
                    <a:srgbClr val="000000"/>
                  </a:solidFill>
                  <a:latin typeface="Open Sauce Light"/>
                </a:rPr>
                <a:t>relying on alarm systems for emergency evacuation</a:t>
              </a:r>
            </a:p>
            <a:p>
              <a:pPr marL="453390" lvl="1" indent="-226695">
                <a:lnSpc>
                  <a:spcPts val="3150"/>
                </a:lnSpc>
                <a:buFont typeface="Arial"/>
                <a:buChar char="•"/>
              </a:pPr>
              <a:r>
                <a:rPr lang="en-US" sz="2100" dirty="0">
                  <a:solidFill>
                    <a:srgbClr val="000000"/>
                  </a:solidFill>
                  <a:latin typeface="Open Sauce Light"/>
                </a:rPr>
                <a:t>only effective in initiating the process</a:t>
              </a:r>
            </a:p>
            <a:p>
              <a:pPr marL="453390" lvl="1" indent="-226695">
                <a:lnSpc>
                  <a:spcPts val="3150"/>
                </a:lnSpc>
                <a:buFont typeface="Arial"/>
                <a:buChar char="•"/>
              </a:pPr>
              <a:r>
                <a:rPr lang="en-US" sz="2100" dirty="0">
                  <a:solidFill>
                    <a:srgbClr val="000000"/>
                  </a:solidFill>
                  <a:latin typeface="Open Sauce Light"/>
                </a:rPr>
                <a:t>no information about missing people, no live location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6612725" cy="4938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200">
                  <a:solidFill>
                    <a:srgbClr val="000000"/>
                  </a:solidFill>
                  <a:latin typeface="League Spartan"/>
                </a:rPr>
                <a:t>What's the Current Solution</a:t>
              </a:r>
            </a:p>
          </p:txBody>
        </p:sp>
      </p:grpSp>
      <p:sp>
        <p:nvSpPr>
          <p:cNvPr id="8" name="AutoShape 8"/>
          <p:cNvSpPr/>
          <p:nvPr/>
        </p:nvSpPr>
        <p:spPr>
          <a:xfrm>
            <a:off x="1028700" y="3724484"/>
            <a:ext cx="1175568" cy="137659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de-DE"/>
          </a:p>
        </p:txBody>
      </p:sp>
      <p:sp>
        <p:nvSpPr>
          <p:cNvPr id="9" name="TextBox 9"/>
          <p:cNvSpPr txBox="1"/>
          <p:nvPr/>
        </p:nvSpPr>
        <p:spPr>
          <a:xfrm>
            <a:off x="1028700" y="1000125"/>
            <a:ext cx="5919227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League Spartan"/>
              </a:rPr>
              <a:t>CISCO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991245" y="8907589"/>
            <a:ext cx="268055" cy="350711"/>
            <a:chOff x="0" y="0"/>
            <a:chExt cx="357406" cy="467614"/>
          </a:xfrm>
        </p:grpSpPr>
        <p:sp>
          <p:nvSpPr>
            <p:cNvPr id="11" name="Freeform 11"/>
            <p:cNvSpPr/>
            <p:nvPr/>
          </p:nvSpPr>
          <p:spPr>
            <a:xfrm rot="-5400000">
              <a:off x="40597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2" name="Freeform 12"/>
            <p:cNvSpPr/>
            <p:nvPr/>
          </p:nvSpPr>
          <p:spPr>
            <a:xfrm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1382354" y="1875228"/>
            <a:ext cx="4959543" cy="2011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Open Sauce Light"/>
              </a:rPr>
              <a:t>guides both firefighters and affected users during emergencies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Open Sauce Light"/>
              </a:rPr>
              <a:t>provides real-time location data and safest exit routes</a:t>
            </a: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Open Sauce Light"/>
              </a:rPr>
              <a:t>quicker rescuing saves lives.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382354" y="1367933"/>
            <a:ext cx="495954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200">
                <a:solidFill>
                  <a:srgbClr val="000000"/>
                </a:solidFill>
                <a:latin typeface="League Spartan"/>
              </a:rPr>
              <a:t>What Makes SafeSpaces Better?</a:t>
            </a: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68D8BB28-1B40-7699-05A2-0F7610D23078}"/>
              </a:ext>
            </a:extLst>
          </p:cNvPr>
          <p:cNvGrpSpPr/>
          <p:nvPr/>
        </p:nvGrpSpPr>
        <p:grpSpPr>
          <a:xfrm>
            <a:off x="6150168" y="3948182"/>
            <a:ext cx="10287000" cy="5995113"/>
            <a:chOff x="4000500" y="2145943"/>
            <a:chExt cx="10287000" cy="5995113"/>
          </a:xfrm>
        </p:grpSpPr>
        <p:pic>
          <p:nvPicPr>
            <p:cNvPr id="31" name="Grafik 30" descr="Ein Bild, das Text, Handy, Screenshot, Smartphone enthält.&#10;&#10;Automatisch generierte Beschreibung">
              <a:extLst>
                <a:ext uri="{FF2B5EF4-FFF2-40B4-BE49-F238E27FC236}">
                  <a16:creationId xmlns:a16="http://schemas.microsoft.com/office/drawing/2014/main" id="{EB08861C-534E-9FBA-E0FF-54EC64722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6146443" y="0"/>
              <a:ext cx="5995113" cy="10287000"/>
            </a:xfrm>
            <a:prstGeom prst="rect">
              <a:avLst/>
            </a:prstGeom>
          </p:spPr>
        </p:pic>
        <p:pic>
          <p:nvPicPr>
            <p:cNvPr id="29" name="Grafik 28" descr="Ein Bild, das Screenshot, Design enthält.&#10;&#10;Automatisch generierte Beschreibung">
              <a:extLst>
                <a:ext uri="{FF2B5EF4-FFF2-40B4-BE49-F238E27FC236}">
                  <a16:creationId xmlns:a16="http://schemas.microsoft.com/office/drawing/2014/main" id="{5E296828-1E11-65A1-19F3-2107AF6FDB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2597" y="3105884"/>
              <a:ext cx="7362805" cy="414157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37956" y="60700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/>
          </a:p>
        </p:txBody>
      </p:sp>
      <p:sp>
        <p:nvSpPr>
          <p:cNvPr id="3" name="AutoShape 3"/>
          <p:cNvSpPr/>
          <p:nvPr/>
        </p:nvSpPr>
        <p:spPr>
          <a:xfrm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/>
          </a:p>
        </p:txBody>
      </p:sp>
      <p:sp>
        <p:nvSpPr>
          <p:cNvPr id="4" name="TextBox 4"/>
          <p:cNvSpPr txBox="1"/>
          <p:nvPr/>
        </p:nvSpPr>
        <p:spPr>
          <a:xfrm>
            <a:off x="1125840" y="2534238"/>
            <a:ext cx="6949700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en-US" sz="8000" dirty="0">
                <a:solidFill>
                  <a:srgbClr val="000000"/>
                </a:solidFill>
                <a:latin typeface="League Spartan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423311" y="3128121"/>
            <a:ext cx="9031360" cy="3282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n-US" sz="3000" b="1" dirty="0" err="1">
                <a:solidFill>
                  <a:srgbClr val="000000"/>
                </a:solidFill>
                <a:latin typeface="Open Sauce Light"/>
              </a:rPr>
              <a:t>SafeSpaces</a:t>
            </a:r>
            <a:r>
              <a:rPr lang="en-US" sz="3000" b="1" dirty="0">
                <a:solidFill>
                  <a:srgbClr val="000000"/>
                </a:solidFill>
                <a:latin typeface="Open Sauce Light"/>
              </a:rPr>
              <a:t> enhances existing Cisco Spaces, initially targeting Cisco's current clientele</a:t>
            </a:r>
          </a:p>
          <a:p>
            <a:pPr marL="226695" lvl="1">
              <a:lnSpc>
                <a:spcPts val="3150"/>
              </a:lnSpc>
            </a:pPr>
            <a:endParaRPr lang="en-US" sz="3000" b="1" dirty="0">
              <a:solidFill>
                <a:srgbClr val="000000"/>
              </a:solidFill>
              <a:latin typeface="Open Sauce Ligh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Open Sauce Light"/>
              </a:rPr>
              <a:t>cost-effective solution for company-wide safety improvements </a:t>
            </a:r>
          </a:p>
          <a:p>
            <a:pPr>
              <a:lnSpc>
                <a:spcPts val="3150"/>
              </a:lnSpc>
            </a:pPr>
            <a:endParaRPr lang="en-US" sz="3000" b="1" dirty="0">
              <a:solidFill>
                <a:srgbClr val="000000"/>
              </a:solidFill>
              <a:latin typeface="Open Sauce Light"/>
            </a:endParaRPr>
          </a:p>
          <a:p>
            <a:pPr marL="453390" lvl="1" indent="-226695">
              <a:lnSpc>
                <a:spcPts val="3150"/>
              </a:lnSpc>
              <a:buFont typeface="Arial"/>
              <a:buChar char="•"/>
            </a:pPr>
            <a:r>
              <a:rPr lang="en-US" sz="3000" b="1" dirty="0">
                <a:solidFill>
                  <a:srgbClr val="000000"/>
                </a:solidFill>
                <a:latin typeface="Open Sauce Light"/>
              </a:rPr>
              <a:t>Saves Human Lives.</a:t>
            </a:r>
          </a:p>
        </p:txBody>
      </p:sp>
      <p:sp>
        <p:nvSpPr>
          <p:cNvPr id="6" name="AutoShape 6"/>
          <p:cNvSpPr/>
          <p:nvPr/>
        </p:nvSpPr>
        <p:spPr>
          <a:xfrm>
            <a:off x="1339032" y="3854291"/>
            <a:ext cx="1175568" cy="137659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de-DE"/>
          </a:p>
        </p:txBody>
      </p:sp>
      <p:sp>
        <p:nvSpPr>
          <p:cNvPr id="7" name="TextBox 7"/>
          <p:cNvSpPr txBox="1"/>
          <p:nvPr/>
        </p:nvSpPr>
        <p:spPr>
          <a:xfrm>
            <a:off x="5250742" y="8888648"/>
            <a:ext cx="7786516" cy="369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0"/>
              </a:lnSpc>
            </a:pPr>
            <a:r>
              <a:rPr lang="en-US" sz="2200" b="1" dirty="0">
                <a:solidFill>
                  <a:srgbClr val="000000"/>
                </a:solidFill>
                <a:latin typeface="Open Sauce Bold" panose="020B0604020202020204" charset="0"/>
              </a:rPr>
              <a:t>Let's create a safer world. Let's create </a:t>
            </a:r>
            <a:r>
              <a:rPr lang="en-US" sz="2200" b="1" dirty="0" err="1">
                <a:solidFill>
                  <a:srgbClr val="000000"/>
                </a:solidFill>
                <a:latin typeface="Open Sauce Bold" panose="020B0604020202020204" charset="0"/>
              </a:rPr>
              <a:t>SafeSpaces</a:t>
            </a:r>
            <a:r>
              <a:rPr lang="en-US" sz="2200" b="1" dirty="0">
                <a:solidFill>
                  <a:srgbClr val="000000"/>
                </a:solidFill>
                <a:latin typeface="Open Sauce Bold" panose="020B0604020202020204" charset="0"/>
              </a:rPr>
              <a:t>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6991245" y="8907589"/>
            <a:ext cx="268055" cy="350711"/>
            <a:chOff x="0" y="0"/>
            <a:chExt cx="357406" cy="467614"/>
          </a:xfrm>
        </p:grpSpPr>
        <p:sp>
          <p:nvSpPr>
            <p:cNvPr id="9" name="Freeform 9"/>
            <p:cNvSpPr/>
            <p:nvPr/>
          </p:nvSpPr>
          <p:spPr>
            <a:xfrm rot="-5400000">
              <a:off x="40597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  <p:sp>
          <p:nvSpPr>
            <p:cNvPr id="10" name="Freeform 10"/>
            <p:cNvSpPr/>
            <p:nvPr/>
          </p:nvSpPr>
          <p:spPr>
            <a:xfrm rot="-5400000">
              <a:off x="-150806" y="150806"/>
              <a:ext cx="467614" cy="166003"/>
            </a:xfrm>
            <a:custGeom>
              <a:avLst/>
              <a:gdLst/>
              <a:ahLst/>
              <a:cxnLst/>
              <a:rect l="l" t="t" r="r" b="b"/>
              <a:pathLst>
                <a:path w="467614" h="166003">
                  <a:moveTo>
                    <a:pt x="0" y="0"/>
                  </a:moveTo>
                  <a:lnTo>
                    <a:pt x="467615" y="0"/>
                  </a:lnTo>
                  <a:lnTo>
                    <a:pt x="467615" y="166003"/>
                  </a:lnTo>
                  <a:lnTo>
                    <a:pt x="0" y="166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de-DE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1000125"/>
            <a:ext cx="5919227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League Spartan"/>
              </a:rPr>
              <a:t>CISCO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4B881C56-3EA3-CBE0-CFEE-35696693FE36}"/>
              </a:ext>
            </a:extLst>
          </p:cNvPr>
          <p:cNvSpPr/>
          <p:nvPr/>
        </p:nvSpPr>
        <p:spPr>
          <a:xfrm>
            <a:off x="2244225" y="4973359"/>
            <a:ext cx="3488175" cy="2954941"/>
          </a:xfrm>
          <a:custGeom>
            <a:avLst/>
            <a:gdLst/>
            <a:ahLst/>
            <a:cxnLst/>
            <a:rect l="l" t="t" r="r" b="b"/>
            <a:pathLst>
              <a:path w="2363050" h="1894646">
                <a:moveTo>
                  <a:pt x="0" y="0"/>
                </a:moveTo>
                <a:lnTo>
                  <a:pt x="2363050" y="0"/>
                </a:lnTo>
                <a:lnTo>
                  <a:pt x="2363050" y="1894646"/>
                </a:lnTo>
                <a:lnTo>
                  <a:pt x="0" y="18946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85556" y="454609"/>
            <a:ext cx="17316887" cy="9377782"/>
          </a:xfrm>
          <a:prstGeom prst="rect">
            <a:avLst/>
          </a:prstGeom>
          <a:solidFill>
            <a:srgbClr val="EFEFEF"/>
          </a:solidFill>
        </p:spPr>
        <p:txBody>
          <a:bodyPr/>
          <a:lstStyle/>
          <a:p>
            <a:endParaRPr lang="de-DE"/>
          </a:p>
        </p:txBody>
      </p:sp>
      <p:sp>
        <p:nvSpPr>
          <p:cNvPr id="3" name="TextBox 3"/>
          <p:cNvSpPr txBox="1"/>
          <p:nvPr/>
        </p:nvSpPr>
        <p:spPr>
          <a:xfrm>
            <a:off x="1028700" y="5233546"/>
            <a:ext cx="16230600" cy="1460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00"/>
              </a:lnSpc>
            </a:pPr>
            <a:r>
              <a:rPr lang="en-US" sz="8500">
                <a:solidFill>
                  <a:srgbClr val="000000"/>
                </a:solidFill>
                <a:latin typeface="League Spartan"/>
              </a:rPr>
              <a:t>Thank You</a:t>
            </a:r>
          </a:p>
        </p:txBody>
      </p:sp>
      <p:sp>
        <p:nvSpPr>
          <p:cNvPr id="4" name="AutoShape 4"/>
          <p:cNvSpPr/>
          <p:nvPr/>
        </p:nvSpPr>
        <p:spPr>
          <a:xfrm>
            <a:off x="8556216" y="6770246"/>
            <a:ext cx="1175568" cy="137659"/>
          </a:xfrm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endParaRPr lang="de-DE"/>
          </a:p>
        </p:txBody>
      </p:sp>
      <p:sp>
        <p:nvSpPr>
          <p:cNvPr id="5" name="Freeform 5"/>
          <p:cNvSpPr/>
          <p:nvPr/>
        </p:nvSpPr>
        <p:spPr>
          <a:xfrm>
            <a:off x="7962475" y="2652611"/>
            <a:ext cx="2363050" cy="1894646"/>
          </a:xfrm>
          <a:custGeom>
            <a:avLst/>
            <a:gdLst/>
            <a:ahLst/>
            <a:cxnLst/>
            <a:rect l="l" t="t" r="r" b="b"/>
            <a:pathLst>
              <a:path w="2363050" h="1894646">
                <a:moveTo>
                  <a:pt x="0" y="0"/>
                </a:moveTo>
                <a:lnTo>
                  <a:pt x="2363050" y="0"/>
                </a:lnTo>
                <a:lnTo>
                  <a:pt x="2363050" y="1894646"/>
                </a:lnTo>
                <a:lnTo>
                  <a:pt x="0" y="18946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6" name="TextBox 6"/>
          <p:cNvSpPr txBox="1"/>
          <p:nvPr/>
        </p:nvSpPr>
        <p:spPr>
          <a:xfrm>
            <a:off x="789467" y="8977630"/>
            <a:ext cx="4321082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A6A6A6"/>
                </a:solidFill>
                <a:latin typeface="League Spartan"/>
              </a:rPr>
              <a:t>Pendi, Huber, Meierlohr, Hörter</a:t>
            </a: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DD9CA8D9-5B0F-A341-711A-D4B4E6FDB064}"/>
              </a:ext>
            </a:extLst>
          </p:cNvPr>
          <p:cNvSpPr txBox="1"/>
          <p:nvPr/>
        </p:nvSpPr>
        <p:spPr>
          <a:xfrm>
            <a:off x="12938218" y="8977630"/>
            <a:ext cx="4321082" cy="280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380"/>
              </a:lnSpc>
            </a:pPr>
            <a:r>
              <a:rPr lang="en-US" sz="1700" dirty="0">
                <a:solidFill>
                  <a:srgbClr val="000000"/>
                </a:solidFill>
                <a:latin typeface="Open Sauce Light"/>
              </a:rPr>
              <a:t>St. Gallen, CH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678450A0-642E-3E0D-DC5E-F64AF0CAD72C}"/>
              </a:ext>
            </a:extLst>
          </p:cNvPr>
          <p:cNvSpPr txBox="1"/>
          <p:nvPr/>
        </p:nvSpPr>
        <p:spPr>
          <a:xfrm>
            <a:off x="12938218" y="8618220"/>
            <a:ext cx="4321082" cy="309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dirty="0">
                <a:solidFill>
                  <a:srgbClr val="000000"/>
                </a:solidFill>
                <a:latin typeface="League Spartan"/>
              </a:rPr>
              <a:t>22/03/2024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756E8CD2859714FBEA26C28C37CB05A" ma:contentTypeVersion="15" ma:contentTypeDescription="Ein neues Dokument erstellen." ma:contentTypeScope="" ma:versionID="7c4f84837de799f79b3f11f9b1677a9c">
  <xsd:schema xmlns:xsd="http://www.w3.org/2001/XMLSchema" xmlns:xs="http://www.w3.org/2001/XMLSchema" xmlns:p="http://schemas.microsoft.com/office/2006/metadata/properties" xmlns:ns3="397952ad-8021-4292-a50d-2234ea0fcf06" xmlns:ns4="e6d7252b-d479-44d3-9305-c80a708c366a" targetNamespace="http://schemas.microsoft.com/office/2006/metadata/properties" ma:root="true" ma:fieldsID="30b15710dfb7065c6302fc0d434d2145" ns3:_="" ns4:_="">
    <xsd:import namespace="397952ad-8021-4292-a50d-2234ea0fcf06"/>
    <xsd:import namespace="e6d7252b-d479-44d3-9305-c80a708c366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GenerationTime" minOccurs="0"/>
                <xsd:element ref="ns3:MediaServiceEventHashCode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SystemTags" minOccurs="0"/>
                <xsd:element ref="ns3:MediaLengthInSeconds" minOccurs="0"/>
                <xsd:element ref="ns3:_activity" minOccurs="0"/>
                <xsd:element ref="ns3:MediaServiceSearchPropertie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7952ad-8021-4292-a50d-2234ea0fcf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d7252b-d479-44d3-9305-c80a708c366a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2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97952ad-8021-4292-a50d-2234ea0fcf06" xsi:nil="true"/>
  </documentManagement>
</p:properties>
</file>

<file path=customXml/itemProps1.xml><?xml version="1.0" encoding="utf-8"?>
<ds:datastoreItem xmlns:ds="http://schemas.openxmlformats.org/officeDocument/2006/customXml" ds:itemID="{92589D79-C365-4B5F-9BCA-BE2F13B72B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7952ad-8021-4292-a50d-2234ea0fcf06"/>
    <ds:schemaRef ds:uri="e6d7252b-d479-44d3-9305-c80a708c36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7C38A44-7BD6-4182-8A31-91B197DD5D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1FE017-0D58-40E2-B32B-38EEE5CBA9CA}">
  <ds:schemaRefs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e6d7252b-d479-44d3-9305-c80a708c366a"/>
    <ds:schemaRef ds:uri="397952ad-8021-4292-a50d-2234ea0fcf0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253</Words>
  <Application>Microsoft Office PowerPoint</Application>
  <PresentationFormat>Custom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League Spartan</vt:lpstr>
      <vt:lpstr>Arial</vt:lpstr>
      <vt:lpstr>Open Sauce Bold</vt:lpstr>
      <vt:lpstr>Open Sauce</vt:lpstr>
      <vt:lpstr>Open Sauce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 SPACES</dc:title>
  <cp:lastModifiedBy>Pendi, Lukas</cp:lastModifiedBy>
  <cp:revision>24</cp:revision>
  <dcterms:created xsi:type="dcterms:W3CDTF">2006-08-16T00:00:00Z</dcterms:created>
  <dcterms:modified xsi:type="dcterms:W3CDTF">2024-03-22T06:12:14Z</dcterms:modified>
  <dc:identifier>DAGALhUO8gM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0x0101000756E8CD2859714FBEA26C28C37CB05A</vt:lpwstr>
  </property>
</Properties>
</file>

<file path=docProps/thumbnail.jpeg>
</file>